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70" r:id="rId1"/>
  </p:sldMasterIdLst>
  <p:notesMasterIdLst>
    <p:notesMasterId r:id="rId13"/>
  </p:notesMasterIdLst>
  <p:sldIdLst>
    <p:sldId id="256" r:id="rId2"/>
    <p:sldId id="267" r:id="rId3"/>
    <p:sldId id="257" r:id="rId4"/>
    <p:sldId id="261" r:id="rId5"/>
    <p:sldId id="258" r:id="rId6"/>
    <p:sldId id="259" r:id="rId7"/>
    <p:sldId id="260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Prata" panose="020B0604020202020204" charset="0"/>
      <p:regular r:id="rId14"/>
    </p:embeddedFont>
    <p:embeddedFont>
      <p:font typeface="Raleway" panose="020B0604020202020204" charset="0"/>
      <p:regular r:id="rId15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84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9997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898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5420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012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8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390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35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736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4437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916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76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73825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3813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47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shade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shade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shade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shade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shade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shade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shade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93644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5797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8837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31072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63423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19404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90145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6975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23386" y="2453267"/>
            <a:ext cx="8026825" cy="346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Heart Risk Analyzer: Πρόβλεψη Καρδιακών Προσβολών με Μηχανική Μάθηση</a:t>
            </a:r>
            <a:endParaRPr lang="en-US" sz="4450" dirty="0">
              <a:latin typeface="Prata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8320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270040" y="6175891"/>
            <a:ext cx="192297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>
              <a:latin typeface="Prata" panose="020B0604020202020204" charset="0"/>
            </a:endParaRPr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616" y="-1"/>
            <a:ext cx="5809784" cy="82296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63384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Ακρίβεια και Αξιοπιστία</a:t>
            </a:r>
            <a:endParaRPr lang="en-US" sz="4450" dirty="0">
              <a:latin typeface="Prata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l-GR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75</a:t>
            </a:r>
            <a:r>
              <a:rPr lang="en-US" sz="585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%</a:t>
            </a:r>
            <a:endParaRPr lang="en-US" sz="5850" dirty="0">
              <a:latin typeface="Prata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436489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Ακρίβεια μοντέλου</a:t>
            </a:r>
            <a:endParaRPr lang="en-US" sz="2200" dirty="0">
              <a:latin typeface="Prata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l-GR" sz="1750" dirty="0">
                <a:solidFill>
                  <a:srgbClr val="CFCBBF"/>
                </a:solidFill>
                <a:latin typeface="Raleway" pitchFamily="34" charset="0"/>
              </a:rPr>
              <a:t>Κατά προσέγγιση ακρίβεια του μοντέλου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254704" y="4989552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0.8</a:t>
            </a:r>
            <a:r>
              <a:rPr lang="el-GR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5850" dirty="0">
              <a:latin typeface="Prata" panose="020B06040202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89752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AUC</a:t>
            </a:r>
            <a:endParaRPr lang="en-US" sz="2200" dirty="0">
              <a:latin typeface="Prata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54704" y="6511766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Υψηλή διαγνωστική ικανότητα.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715738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l-GR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90</a:t>
            </a:r>
            <a:r>
              <a:rPr lang="en-US" sz="585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%</a:t>
            </a:r>
            <a:endParaRPr lang="en-US" sz="5850" dirty="0">
              <a:latin typeface="Prata" panose="020B060402020202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58438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Επαναληψιμότητα</a:t>
            </a:r>
            <a:endParaRPr lang="en-US" sz="2200" dirty="0">
              <a:latin typeface="Prata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715738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Συνεπή αποτελέσματα με παρόμοια δεδομένα.</a:t>
            </a:r>
            <a:endParaRPr lang="en-US" sz="1750" dirty="0">
              <a:latin typeface="Prat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Συμπεράσματα</a:t>
            </a:r>
            <a:endParaRPr lang="en-US" sz="4450" dirty="0">
              <a:latin typeface="Prata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655445" y="4269343"/>
            <a:ext cx="29235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l-GR" sz="2400" dirty="0">
                <a:latin typeface="Raleway" pitchFamily="2" charset="0"/>
              </a:rPr>
              <a:t>Αποτελεσματικότητα</a:t>
            </a:r>
            <a:endParaRPr lang="en-US" sz="2200" dirty="0">
              <a:latin typeface="Prata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l-GR" sz="1600" dirty="0">
                <a:latin typeface="Raleway" pitchFamily="2" charset="0"/>
              </a:rPr>
              <a:t>Προβλέπει έγκαιρα τον κίνδυνο καρδιακής προσβολής</a:t>
            </a: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>
              <a:latin typeface="Prata" panose="020B060402020202020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11" y="420909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l-GR" sz="2400" dirty="0">
                <a:latin typeface="Raleway" pitchFamily="2" charset="0"/>
                <a:cs typeface="Posterama" panose="020B0502040204020203" pitchFamily="34" charset="0"/>
              </a:rPr>
              <a:t>Χρηστικότητα</a:t>
            </a:r>
            <a:endParaRPr lang="en-US" sz="2200" dirty="0">
              <a:latin typeface="Prata" panose="020B0604020202020204" charset="0"/>
              <a:cs typeface="Posterama" panose="020B0502040204020203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l-GR" sz="1600" dirty="0">
                <a:latin typeface="Raleway" pitchFamily="2" charset="0"/>
              </a:rPr>
              <a:t>Φιλικό </a:t>
            </a:r>
            <a:r>
              <a:rPr lang="el-GR" sz="1600" dirty="0" err="1">
                <a:latin typeface="Raleway" pitchFamily="2" charset="0"/>
              </a:rPr>
              <a:t>interface</a:t>
            </a:r>
            <a:r>
              <a:rPr lang="el-GR" sz="1600" dirty="0">
                <a:latin typeface="Raleway" pitchFamily="2" charset="0"/>
              </a:rPr>
              <a:t> με κατανοητά γραφήματα.</a:t>
            </a:r>
            <a:endParaRPr lang="en-US" sz="1750" dirty="0">
              <a:latin typeface="Prata" panose="020B060402020202020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307" y="3258026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9429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l-GR" sz="2400" dirty="0">
                <a:latin typeface="Raleway" pitchFamily="2" charset="0"/>
              </a:rPr>
              <a:t>Μελλοντική Ανάπτυξη:</a:t>
            </a:r>
            <a:endParaRPr lang="en-US" sz="2200" dirty="0">
              <a:latin typeface="Prata" panose="020B06040202020202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Prata" panose="020B060402020202020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533" y="5984200"/>
            <a:ext cx="339328" cy="4242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2498D0A-EB35-65A7-8175-8B42B7A3D70A}"/>
              </a:ext>
            </a:extLst>
          </p:cNvPr>
          <p:cNvSpPr txBox="1"/>
          <p:nvPr/>
        </p:nvSpPr>
        <p:spPr>
          <a:xfrm>
            <a:off x="9386000" y="5980360"/>
            <a:ext cx="536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Prata" panose="020B0604020202020204" charset="0"/>
              </a:rPr>
              <a:t>	</a:t>
            </a:r>
            <a:r>
              <a:rPr lang="el-GR" dirty="0">
                <a:latin typeface="Raleway" pitchFamily="2" charset="0"/>
              </a:rPr>
              <a:t>Ενσωμάτωση </a:t>
            </a:r>
            <a:r>
              <a:rPr lang="en-GB" dirty="0">
                <a:latin typeface="Prata" panose="020B0604020202020204" charset="0"/>
              </a:rPr>
              <a:t>real-time </a:t>
            </a:r>
            <a:r>
              <a:rPr lang="el-GR" dirty="0" smtClean="0">
                <a:latin typeface="Raleway" pitchFamily="2" charset="0"/>
              </a:rPr>
              <a:t>δεδομένων,</a:t>
            </a:r>
            <a:endParaRPr lang="en-US" dirty="0" smtClean="0">
              <a:latin typeface="Prata" panose="020B0604020202020204" charset="0"/>
            </a:endParaRPr>
          </a:p>
          <a:p>
            <a:r>
              <a:rPr lang="en-US" dirty="0">
                <a:latin typeface="Prata" panose="020B0604020202020204" charset="0"/>
              </a:rPr>
              <a:t>	</a:t>
            </a:r>
            <a:r>
              <a:rPr lang="en-US" dirty="0" err="1" smtClean="0">
                <a:latin typeface="Prata" panose="020B0604020202020204" charset="0"/>
              </a:rPr>
              <a:t>Ευκ</a:t>
            </a:r>
            <a:r>
              <a:rPr lang="en-US" dirty="0" smtClean="0">
                <a:latin typeface="Prata" panose="020B0604020202020204" charset="0"/>
              </a:rPr>
              <a:t>αιρίες </a:t>
            </a:r>
            <a:r>
              <a:rPr lang="en-US" dirty="0">
                <a:latin typeface="Prata" panose="020B0604020202020204" charset="0"/>
              </a:rPr>
              <a:t>για βελτίωση</a:t>
            </a:r>
            <a:endParaRPr lang="en-GB" dirty="0">
              <a:latin typeface="Prat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DE438A-3B53-687B-4018-43C120E42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806" y="1170877"/>
            <a:ext cx="12433609" cy="1170879"/>
          </a:xfrm>
        </p:spPr>
        <p:txBody>
          <a:bodyPr>
            <a:normAutofit/>
          </a:bodyPr>
          <a:lstStyle/>
          <a:p>
            <a:r>
              <a:rPr lang="el-GR" sz="5400" dirty="0">
                <a:solidFill>
                  <a:srgbClr val="F2E782"/>
                </a:solidFill>
                <a:latin typeface="Prata" panose="020B0604020202020204" charset="0"/>
              </a:rPr>
              <a:t>Τι είναι το </a:t>
            </a:r>
            <a:r>
              <a:rPr lang="en-GB" sz="5400" dirty="0">
                <a:solidFill>
                  <a:srgbClr val="F2E782"/>
                </a:solidFill>
                <a:latin typeface="Prata" panose="020B0604020202020204" charset="0"/>
              </a:rPr>
              <a:t>Heart Risk Analyzer?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8602035-C766-D628-DDDA-BF486046A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088888"/>
            <a:ext cx="10972800" cy="3220472"/>
          </a:xfrm>
        </p:spPr>
        <p:txBody>
          <a:bodyPr>
            <a:normAutofit/>
          </a:bodyPr>
          <a:lstStyle/>
          <a:p>
            <a:pPr algn="just"/>
            <a:r>
              <a:rPr lang="el-GR" dirty="0">
                <a:solidFill>
                  <a:srgbClr val="F2E782"/>
                </a:solidFill>
                <a:latin typeface="Raleway" pitchFamily="2" charset="0"/>
              </a:rPr>
              <a:t>Το </a:t>
            </a:r>
            <a:r>
              <a:rPr lang="en-GB" dirty="0">
                <a:solidFill>
                  <a:srgbClr val="F2E782"/>
                </a:solidFill>
                <a:latin typeface="Prata" panose="020B0604020202020204" charset="0"/>
              </a:rPr>
              <a:t>Heart Risk Analyzer </a:t>
            </a:r>
            <a:r>
              <a:rPr lang="el-GR" dirty="0">
                <a:solidFill>
                  <a:srgbClr val="F2E782"/>
                </a:solidFill>
                <a:latin typeface="Raleway" pitchFamily="2" charset="0"/>
              </a:rPr>
              <a:t>είναι μια διαδικτυακή εφαρμογή που:</a:t>
            </a:r>
            <a:endParaRPr lang="en-GB" dirty="0">
              <a:solidFill>
                <a:srgbClr val="F2E782"/>
              </a:solidFill>
              <a:latin typeface="Prata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F2E782"/>
                </a:solidFill>
                <a:latin typeface="Raleway" pitchFamily="2" charset="0"/>
              </a:rPr>
              <a:t>Αναλύει τον κίνδυνο καρδιακής προσβολής</a:t>
            </a:r>
            <a:endParaRPr lang="en-GB" dirty="0">
              <a:solidFill>
                <a:srgbClr val="F2E782"/>
              </a:solidFill>
              <a:latin typeface="Prata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F2E782"/>
                </a:solidFill>
                <a:latin typeface="Raleway" pitchFamily="2" charset="0"/>
              </a:rPr>
              <a:t>Λαμβάνει δεδομένα από αρχεία CSV</a:t>
            </a:r>
            <a:endParaRPr lang="en-GB" dirty="0">
              <a:solidFill>
                <a:srgbClr val="F2E782"/>
              </a:solidFill>
              <a:latin typeface="Prata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F2E782"/>
                </a:solidFill>
                <a:latin typeface="Raleway" pitchFamily="2" charset="0"/>
              </a:rPr>
              <a:t>Χρησιμοποιεί αλγορίθμους μηχανικής μάθησης</a:t>
            </a:r>
            <a:endParaRPr lang="en-GB" dirty="0">
              <a:solidFill>
                <a:srgbClr val="F2E782"/>
              </a:solidFill>
              <a:latin typeface="Prata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F2E782"/>
                </a:solidFill>
                <a:latin typeface="Raleway" pitchFamily="2" charset="0"/>
              </a:rPr>
              <a:t>Παράγει πιθανότητες και γραφήματα</a:t>
            </a:r>
            <a:endParaRPr lang="en-GB" dirty="0">
              <a:solidFill>
                <a:srgbClr val="F2E782"/>
              </a:solidFill>
              <a:latin typeface="Prat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40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64204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Επισκόπηση Εφαρμογής</a:t>
            </a:r>
            <a:endParaRPr lang="en-US" sz="4450" dirty="0">
              <a:latin typeface="Prata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 dirty="0">
              <a:latin typeface="Prata" panose="020B060402020202020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27089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Σκοπός</a:t>
            </a:r>
            <a:endParaRPr lang="en-US" sz="2200" dirty="0">
              <a:latin typeface="Prata" panose="020B06040202020202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l-GR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Παροχή γρήγορης και ακριβούς εκτίμησης του καρδιαγγειακού κινδύνου</a:t>
            </a:r>
            <a:r>
              <a:rPr lang="en-GB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 dirty="0">
              <a:latin typeface="Prata" panose="020B060402020202020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963" y="527089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Χρήστες</a:t>
            </a:r>
            <a:endParaRPr lang="en-US" sz="2200" dirty="0">
              <a:latin typeface="Prata" panose="020B060402020202020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973008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l-GR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Επαγγελματίες υγείας, ερευνητές, ιδιώτες χρήστες</a:t>
            </a: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 dirty="0">
              <a:latin typeface="Prata" panose="020B060402020202020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065" y="527089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Τεχνολογίες</a:t>
            </a:r>
            <a:endParaRPr lang="en-US" sz="2200" dirty="0">
              <a:latin typeface="Prata" panose="020B060402020202020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0415111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Python, Scikit-learn, </a:t>
            </a:r>
            <a:r>
              <a:rPr lang="en-US" sz="1750" dirty="0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seaborn, matplotlib</a:t>
            </a:r>
            <a:r>
              <a:rPr lang="en-US" sz="1750" dirty="0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, </a:t>
            </a:r>
            <a:r>
              <a:rPr lang="en-US" sz="1750" dirty="0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JavaScript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</a:t>
            </a:r>
            <a:r>
              <a:rPr lang="en-US" sz="1750" dirty="0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CSS, Github, </a:t>
            </a:r>
            <a:r>
              <a:rPr lang="en-US" sz="1750" dirty="0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HTML</a:t>
            </a:r>
            <a:endParaRPr lang="en-US" sz="1750" dirty="0">
              <a:solidFill>
                <a:srgbClr val="CFCBBF"/>
              </a:solidFill>
              <a:latin typeface="Prata" panose="020B0604020202020204" charset="0"/>
              <a:ea typeface="Raleway" pitchFamily="34" charset="-122"/>
              <a:cs typeface="Raleway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4973" y="399432"/>
            <a:ext cx="69381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Αρχιτεκτονική Εφαρμογής</a:t>
            </a:r>
            <a:endParaRPr lang="en-US" sz="4450" dirty="0">
              <a:latin typeface="Prata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005903" y="1490972"/>
            <a:ext cx="3230703" cy="54355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Frontend</a:t>
            </a:r>
            <a:endParaRPr lang="en-US" sz="2200" dirty="0">
              <a:latin typeface="Prata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005902" y="1873733"/>
            <a:ext cx="3242507" cy="1113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JavaScript, HTML, CSS για εμφάνιση.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039868" y="3729867"/>
            <a:ext cx="3230703" cy="54355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Backend</a:t>
            </a:r>
            <a:endParaRPr lang="en-US" sz="2200" dirty="0">
              <a:latin typeface="Prata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039867" y="4112628"/>
            <a:ext cx="3242507" cy="1113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Python </a:t>
            </a:r>
            <a:r>
              <a:rPr lang="en-US" sz="1750" dirty="0" err="1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γι</a:t>
            </a:r>
            <a:r>
              <a:rPr lang="en-US" sz="1750" dirty="0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α </a:t>
            </a: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επεξεργασία δεδομένων.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017706" y="5767012"/>
            <a:ext cx="3230703" cy="54355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Database</a:t>
            </a:r>
            <a:endParaRPr lang="en-US" sz="2200" dirty="0">
              <a:latin typeface="Prata" panose="020B06040202020202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017705" y="5955968"/>
            <a:ext cx="3242507" cy="16701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Απ</a:t>
            </a:r>
            <a:r>
              <a:rPr lang="en-US" sz="1750" dirty="0" err="1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οθήκευση</a:t>
            </a: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l-GR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παλαιότερων </a:t>
            </a:r>
            <a:r>
              <a:rPr lang="en-US" sz="1750" dirty="0" err="1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δεδομένων</a:t>
            </a: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, αποτελεσμάτων.</a:t>
            </a:r>
            <a:endParaRPr lang="en-US" sz="1750" dirty="0">
              <a:latin typeface="Prata" panose="020B0604020202020204" charset="0"/>
            </a:endParaRPr>
          </a:p>
        </p:txBody>
      </p:sp>
      <p:pic>
        <p:nvPicPr>
          <p:cNvPr id="1026" name="Picture 2" descr="https://cdn.discordapp.com/attachments/1356353334973567157/1379210635619078294/image.png?ex=683f6980&amp;is=683e1800&amp;hm=46433cb585390cd0c50b3b36f78dfd6b5363595405f771d6e3900e3b8f5c3b49&amp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38" y="1372577"/>
            <a:ext cx="7447980" cy="636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565" y="730210"/>
            <a:ext cx="7651671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Component Diagram: Εισαγωγή Δεδομένων</a:t>
            </a:r>
            <a:endParaRPr lang="en-US" sz="4150" dirty="0">
              <a:latin typeface="Prata" panose="020B06040202020202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565" y="2382560"/>
            <a:ext cx="1065967" cy="12792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8333" y="2595682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CSV Parser</a:t>
            </a:r>
            <a:endParaRPr lang="en-US" sz="2050" dirty="0">
              <a:latin typeface="Prata" panose="020B06040202020202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18333" y="3056573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Μετατροπή CSV σε μορφή δεδομένων Python.</a:t>
            </a:r>
            <a:endParaRPr lang="en-US" sz="1650" dirty="0">
              <a:latin typeface="Prata" panose="020B060402020202020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565" y="3661767"/>
            <a:ext cx="1065967" cy="1279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18333" y="3874889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Data Validation</a:t>
            </a:r>
            <a:endParaRPr lang="en-US" sz="2050" dirty="0">
              <a:latin typeface="Prata" panose="020B06040202020202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18333" y="4335780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Έλεγχος εγκυρότητας και πληρότητας δεδομένων.</a:t>
            </a:r>
            <a:endParaRPr lang="en-US" sz="1650" dirty="0">
              <a:latin typeface="Prata" panose="020B060402020202020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565" y="4940975"/>
            <a:ext cx="1065967" cy="12792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18333" y="5154097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Feature Extraction</a:t>
            </a:r>
            <a:endParaRPr lang="en-US" sz="2050" dirty="0">
              <a:latin typeface="Prata" panose="020B06040202020202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18333" y="5614988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Επιλογή, μετασχηματισμός σημαντικών χαρακτηριστικών.</a:t>
            </a:r>
            <a:endParaRPr lang="en-US" sz="1650" dirty="0">
              <a:latin typeface="Prata" panose="020B060402020202020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565" y="6220182"/>
            <a:ext cx="1065967" cy="12792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18333" y="6433304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Βιβλιοθήκη Pandas</a:t>
            </a:r>
            <a:endParaRPr lang="en-US" sz="2050" dirty="0">
              <a:latin typeface="Prata" panose="020B060402020202020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618333" y="6894195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Χρησιμοποιείται για τον χειρισμό πινάκων.</a:t>
            </a:r>
            <a:endParaRPr lang="en-US" sz="1650" dirty="0">
              <a:latin typeface="Prat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04004"/>
            <a:ext cx="13096637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Component Diagram: Αλγόριθμοι Μηχανικής Μάθησης</a:t>
            </a:r>
            <a:endParaRPr lang="en-US" sz="4300" dirty="0">
              <a:latin typeface="Prata" panose="020B06040202020202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642" y="2411611"/>
            <a:ext cx="1620679" cy="126242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914" y="3006685"/>
            <a:ext cx="308134" cy="3851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70396" y="2630686"/>
            <a:ext cx="297132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Risk Score Calculation</a:t>
            </a:r>
            <a:endParaRPr lang="en-US" sz="2150" dirty="0">
              <a:latin typeface="Prata" panose="020B06040202020202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070396" y="3104436"/>
            <a:ext cx="5057061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Υπολογισμός πιθανότητας καρδιακής προσβολής.</a:t>
            </a:r>
            <a:endParaRPr lang="en-US" sz="1700" dirty="0">
              <a:latin typeface="Prata" panose="020B0604020202020204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4906089" y="3686175"/>
            <a:ext cx="8902660" cy="15240"/>
          </a:xfrm>
          <a:prstGeom prst="roundRect">
            <a:avLst>
              <a:gd name="adj" fmla="val 21566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GB" dirty="0">
              <a:latin typeface="Prata" panose="020B060402020202020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303" y="3728799"/>
            <a:ext cx="3241358" cy="1262420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914" y="4167426"/>
            <a:ext cx="308134" cy="3851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80735" y="3947874"/>
            <a:ext cx="333053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Machine Learning Model</a:t>
            </a:r>
            <a:endParaRPr lang="en-US" sz="2150" dirty="0">
              <a:latin typeface="Prata" panose="020B060402020202020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5880735" y="4421624"/>
            <a:ext cx="4924663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l-GR" sz="1700" dirty="0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Εφαρμογή</a:t>
            </a:r>
            <a:r>
              <a:rPr lang="en-US" sz="1700" dirty="0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αλγορίθμω</a:t>
            </a:r>
            <a:r>
              <a:rPr lang="el-GR" sz="17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ν</a:t>
            </a:r>
            <a:endParaRPr lang="en-US" sz="1700" dirty="0">
              <a:latin typeface="Prata" panose="020B0604020202020204" charset="0"/>
            </a:endParaRPr>
          </a:p>
        </p:txBody>
      </p:sp>
      <p:sp>
        <p:nvSpPr>
          <p:cNvPr id="12" name="Shape 6"/>
          <p:cNvSpPr/>
          <p:nvPr/>
        </p:nvSpPr>
        <p:spPr>
          <a:xfrm>
            <a:off x="5716429" y="5003363"/>
            <a:ext cx="8092321" cy="15240"/>
          </a:xfrm>
          <a:prstGeom prst="roundRect">
            <a:avLst>
              <a:gd name="adj" fmla="val 21566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GB">
              <a:latin typeface="Prata" panose="020B060402020202020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963" y="5045988"/>
            <a:ext cx="4862036" cy="126242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795" y="5484614"/>
            <a:ext cx="308134" cy="3851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91074" y="5265063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Model Training</a:t>
            </a:r>
            <a:endParaRPr lang="en-US" sz="2150" dirty="0">
              <a:latin typeface="Prata" panose="020B0604020202020204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6691074" y="5738813"/>
            <a:ext cx="3543776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Εκπαίδευση με </a:t>
            </a:r>
            <a:r>
              <a:rPr lang="el-GR" sz="17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παλαιότερα</a:t>
            </a:r>
            <a:r>
              <a:rPr lang="en-US" sz="1700" dirty="0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70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δεδομένα.</a:t>
            </a:r>
            <a:endParaRPr lang="en-US" sz="1700" dirty="0">
              <a:latin typeface="Prata" panose="020B0604020202020204" charset="0"/>
            </a:endParaRPr>
          </a:p>
        </p:txBody>
      </p:sp>
      <p:sp>
        <p:nvSpPr>
          <p:cNvPr id="17" name="Shape 9"/>
          <p:cNvSpPr/>
          <p:nvPr/>
        </p:nvSpPr>
        <p:spPr>
          <a:xfrm>
            <a:off x="6526768" y="6320552"/>
            <a:ext cx="7281982" cy="15240"/>
          </a:xfrm>
          <a:prstGeom prst="roundRect">
            <a:avLst>
              <a:gd name="adj" fmla="val 21566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GB">
              <a:latin typeface="Prata" panose="020B0604020202020204" charset="0"/>
            </a:endParaRPr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505" y="6363176"/>
            <a:ext cx="6482834" cy="1262420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6795" y="6801803"/>
            <a:ext cx="308134" cy="385167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1414" y="6582251"/>
            <a:ext cx="307074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Βιβλιοθήκη Scikit-learn</a:t>
            </a:r>
            <a:endParaRPr lang="en-US" sz="2150" dirty="0">
              <a:latin typeface="Prata" panose="020B0604020202020204" charset="0"/>
            </a:endParaRPr>
          </a:p>
        </p:txBody>
      </p:sp>
      <p:sp>
        <p:nvSpPr>
          <p:cNvPr id="21" name="Text 11"/>
          <p:cNvSpPr/>
          <p:nvPr/>
        </p:nvSpPr>
        <p:spPr>
          <a:xfrm>
            <a:off x="7501414" y="7056001"/>
            <a:ext cx="3070741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Εκπαίδευση και αξιολόγηση.</a:t>
            </a:r>
            <a:endParaRPr lang="en-US" sz="1700" dirty="0">
              <a:latin typeface="Prat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912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Component Diagram: Απεικόνιση Αποτελεσμάτων</a:t>
            </a:r>
            <a:endParaRPr lang="en-US" sz="4450" dirty="0"/>
          </a:p>
        </p:txBody>
      </p:sp>
      <p:pic>
        <p:nvPicPr>
          <p:cNvPr id="18" name="Εικόνα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403" y="1922001"/>
            <a:ext cx="11817744" cy="5736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3902"/>
            <a:ext cx="6615351" cy="121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Δεδομένα Εισόδου (CSV)</a:t>
            </a:r>
            <a:endParaRPr lang="en-US" sz="4450" dirty="0">
              <a:latin typeface="Prata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968109"/>
            <a:ext cx="7556421" cy="3342322"/>
          </a:xfrm>
          <a:prstGeom prst="roundRect">
            <a:avLst>
              <a:gd name="adj" fmla="val 10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GB">
              <a:latin typeface="Prata" panose="020B060402020202020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01410" y="3119438"/>
            <a:ext cx="7541181" cy="8695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>
              <a:latin typeface="Prata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18256" y="3119438"/>
            <a:ext cx="7087552" cy="725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500" dirty="0">
                <a:latin typeface="Prata" panose="020B0604020202020204" charset="0"/>
              </a:rPr>
              <a:t>https://</a:t>
            </a:r>
            <a:r>
              <a:rPr lang="en-US" sz="1500" dirty="0" smtClean="0">
                <a:latin typeface="Prata" panose="020B0604020202020204" charset="0"/>
              </a:rPr>
              <a:t>www.kaggle.com/datasets/juledz/heart-attack-prediction/data</a:t>
            </a:r>
            <a:endParaRPr lang="en-US" sz="1500" dirty="0">
              <a:latin typeface="Prata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02624" y="311943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398895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dirty="0">
              <a:latin typeface="Prata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2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Δεδομένα ασθενούς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02624" y="413265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Ηλικία, Φύλο, Χοληστερόλη, </a:t>
            </a:r>
            <a:r>
              <a:rPr lang="el-GR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Αρτηριακή </a:t>
            </a:r>
            <a:r>
              <a:rPr lang="en-US" sz="1750" dirty="0" err="1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Πίεση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01410" y="500217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>
              <a:latin typeface="Prata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514588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Χαρακτηριστικά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02624" y="514588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1</a:t>
            </a:r>
            <a:r>
              <a:rPr lang="el-GR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μεταβλητές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01410" y="565249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dirty="0">
              <a:latin typeface="Prata" panose="020B06040202020202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28224" y="579620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Μέγεθος δεδομένων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4802624" y="579620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l-GR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1025</a:t>
            </a: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εγγραφές</a:t>
            </a:r>
            <a:endParaRPr lang="en-US" sz="1750" dirty="0">
              <a:latin typeface="Prat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14799"/>
            <a:ext cx="9010293" cy="1017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Δεδομένα Εξόδου </a:t>
            </a:r>
            <a:endParaRPr lang="en-US" sz="4450" dirty="0">
              <a:latin typeface="Prata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2120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Πιθανότητα Καρδιακής Προσβολής:</a:t>
            </a:r>
            <a:r>
              <a:rPr lang="en-US" sz="1750" dirty="0"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Εμφάνιση σε ποσοστό (π.χ. 75%).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6542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Γραφήματα:</a:t>
            </a:r>
            <a:r>
              <a:rPr lang="en-US" sz="1750" dirty="0"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Σύγκριση με μέσο όρο </a:t>
            </a:r>
            <a:r>
              <a:rPr lang="el-GR" sz="1750" dirty="0">
                <a:latin typeface="Raleway" pitchFamily="34" charset="0"/>
                <a:ea typeface="Raleway" pitchFamily="34" charset="-122"/>
                <a:cs typeface="Raleway" pitchFamily="34" charset="-120"/>
              </a:rPr>
              <a:t>και τάσεις.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0964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700" b="1" dirty="0">
                <a:latin typeface="Raleway" pitchFamily="2" charset="0"/>
              </a:rPr>
              <a:t> Αυτόματες Συστάσεις: </a:t>
            </a:r>
            <a:r>
              <a:rPr lang="el-GR" sz="1700" dirty="0">
                <a:latin typeface="Raleway" pitchFamily="2" charset="0"/>
              </a:rPr>
              <a:t>Π.χ. “</a:t>
            </a:r>
            <a:r>
              <a:rPr lang="el-GR" sz="1700" dirty="0" err="1">
                <a:latin typeface="Raleway" pitchFamily="2" charset="0"/>
              </a:rPr>
              <a:t>Risk</a:t>
            </a:r>
            <a:r>
              <a:rPr lang="el-GR" sz="1700" dirty="0">
                <a:latin typeface="Raleway" pitchFamily="2" charset="0"/>
              </a:rPr>
              <a:t>: 75% – Υψηλή χοληστερόλη – Συμβουλευτείτε γιατρό</a:t>
            </a:r>
            <a:r>
              <a:rPr lang="el-GR" sz="1700" dirty="0">
                <a:solidFill>
                  <a:srgbClr val="F2E782"/>
                </a:solidFill>
                <a:latin typeface="Raleway" pitchFamily="2" charset="0"/>
              </a:rPr>
              <a:t>”</a:t>
            </a:r>
          </a:p>
        </p:txBody>
      </p:sp>
      <p:sp>
        <p:nvSpPr>
          <p:cNvPr id="7" name="Text 4"/>
          <p:cNvSpPr/>
          <p:nvPr/>
        </p:nvSpPr>
        <p:spPr>
          <a:xfrm>
            <a:off x="793790" y="65386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>
              <a:latin typeface="Prat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</TotalTime>
  <Words>306</Words>
  <Application>Microsoft Office PowerPoint</Application>
  <PresentationFormat>Προσαρμογή</PresentationFormat>
  <Paragraphs>80</Paragraphs>
  <Slides>11</Slides>
  <Notes>10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11</vt:i4>
      </vt:variant>
    </vt:vector>
  </HeadingPairs>
  <TitlesOfParts>
    <vt:vector size="18" baseType="lpstr">
      <vt:lpstr>Prata</vt:lpstr>
      <vt:lpstr>Aptos</vt:lpstr>
      <vt:lpstr>Aptos Display</vt:lpstr>
      <vt:lpstr>Arial</vt:lpstr>
      <vt:lpstr>Raleway</vt:lpstr>
      <vt:lpstr>Posterama</vt:lpstr>
      <vt:lpstr>Office Theme</vt:lpstr>
      <vt:lpstr>Παρουσίαση του PowerPoint</vt:lpstr>
      <vt:lpstr>Τι είναι το Heart Risk Analyzer?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Nιν Συμεών</cp:lastModifiedBy>
  <cp:revision>13</cp:revision>
  <dcterms:created xsi:type="dcterms:W3CDTF">2025-06-02T20:25:41Z</dcterms:created>
  <dcterms:modified xsi:type="dcterms:W3CDTF">2025-06-03T12:00:31Z</dcterms:modified>
</cp:coreProperties>
</file>